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30"/>
  </p:notesMasterIdLst>
  <p:sldIdLst>
    <p:sldId id="439" r:id="rId3"/>
    <p:sldId id="486" r:id="rId4"/>
    <p:sldId id="524" r:id="rId5"/>
    <p:sldId id="578" r:id="rId6"/>
    <p:sldId id="577" r:id="rId7"/>
    <p:sldId id="555" r:id="rId8"/>
    <p:sldId id="564" r:id="rId9"/>
    <p:sldId id="576" r:id="rId10"/>
    <p:sldId id="575" r:id="rId11"/>
    <p:sldId id="565" r:id="rId12"/>
    <p:sldId id="557" r:id="rId13"/>
    <p:sldId id="558" r:id="rId14"/>
    <p:sldId id="570" r:id="rId15"/>
    <p:sldId id="559" r:id="rId16"/>
    <p:sldId id="533" r:id="rId17"/>
    <p:sldId id="560" r:id="rId18"/>
    <p:sldId id="571" r:id="rId19"/>
    <p:sldId id="562" r:id="rId20"/>
    <p:sldId id="563" r:id="rId21"/>
    <p:sldId id="573" r:id="rId22"/>
    <p:sldId id="574" r:id="rId23"/>
    <p:sldId id="566" r:id="rId24"/>
    <p:sldId id="567" r:id="rId25"/>
    <p:sldId id="553" r:id="rId26"/>
    <p:sldId id="568" r:id="rId27"/>
    <p:sldId id="569" r:id="rId28"/>
    <p:sldId id="54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A536EA1-840D-4170-A2A7-73BCD920B886}">
          <p14:sldIdLst>
            <p14:sldId id="439"/>
            <p14:sldId id="486"/>
            <p14:sldId id="524"/>
            <p14:sldId id="578"/>
            <p14:sldId id="577"/>
            <p14:sldId id="555"/>
            <p14:sldId id="564"/>
            <p14:sldId id="576"/>
            <p14:sldId id="575"/>
            <p14:sldId id="565"/>
            <p14:sldId id="557"/>
            <p14:sldId id="558"/>
            <p14:sldId id="570"/>
            <p14:sldId id="559"/>
            <p14:sldId id="533"/>
            <p14:sldId id="560"/>
            <p14:sldId id="571"/>
            <p14:sldId id="562"/>
            <p14:sldId id="563"/>
            <p14:sldId id="573"/>
            <p14:sldId id="574"/>
            <p14:sldId id="566"/>
            <p14:sldId id="567"/>
            <p14:sldId id="553"/>
            <p14:sldId id="568"/>
            <p14:sldId id="569"/>
            <p14:sldId id="5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45"/>
    <a:srgbClr val="36B7B4"/>
    <a:srgbClr val="122B39"/>
    <a:srgbClr val="275E7D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84487" autoAdjust="0"/>
  </p:normalViewPr>
  <p:slideViewPr>
    <p:cSldViewPr snapToGrid="0">
      <p:cViewPr>
        <p:scale>
          <a:sx n="117" d="100"/>
          <a:sy n="117" d="100"/>
        </p:scale>
        <p:origin x="3536" y="1432"/>
      </p:cViewPr>
      <p:guideLst/>
    </p:cSldViewPr>
  </p:slideViewPr>
  <p:notesTextViewPr>
    <p:cViewPr>
      <p:scale>
        <a:sx n="385" d="100"/>
        <a:sy n="3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613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going from supermarket websites to a huge database of prices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264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going from supermarket websites to a huge database of prices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10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Process:</a:t>
            </a:r>
          </a:p>
          <a:p>
            <a:endParaRPr lang="en-US" dirty="0"/>
          </a:p>
          <a:p>
            <a:r>
              <a:rPr lang="en-US" dirty="0"/>
              <a:t>- Bulk of it is through embeddings (explained on next slide)</a:t>
            </a:r>
          </a:p>
          <a:p>
            <a:r>
              <a:rPr lang="en-US" dirty="0"/>
              <a:t>But also:</a:t>
            </a:r>
          </a:p>
          <a:p>
            <a:r>
              <a:rPr lang="en-US" dirty="0"/>
              <a:t>- preprocessing</a:t>
            </a:r>
          </a:p>
          <a:p>
            <a:r>
              <a:rPr lang="en-US" dirty="0"/>
              <a:t>– Experimental AI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73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Process:</a:t>
            </a:r>
          </a:p>
          <a:p>
            <a:endParaRPr lang="en-US" dirty="0"/>
          </a:p>
          <a:p>
            <a:r>
              <a:rPr lang="en-US" dirty="0"/>
              <a:t>- Bulk of it is through embeddings (explained on next slide)</a:t>
            </a:r>
          </a:p>
          <a:p>
            <a:r>
              <a:rPr lang="en-US" dirty="0"/>
              <a:t>But also:</a:t>
            </a:r>
          </a:p>
          <a:p>
            <a:r>
              <a:rPr lang="en-US" dirty="0"/>
              <a:t>- preprocessing</a:t>
            </a:r>
          </a:p>
          <a:p>
            <a:r>
              <a:rPr lang="en-US" dirty="0"/>
              <a:t>– Experimental AI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45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Process:</a:t>
            </a:r>
          </a:p>
          <a:p>
            <a:endParaRPr lang="en-US" dirty="0"/>
          </a:p>
          <a:p>
            <a:r>
              <a:rPr lang="en-US" dirty="0"/>
              <a:t>- Bulk of it is through embeddings (explained on next slide)</a:t>
            </a:r>
          </a:p>
          <a:p>
            <a:r>
              <a:rPr lang="en-US" dirty="0"/>
              <a:t>But also:</a:t>
            </a:r>
          </a:p>
          <a:p>
            <a:r>
              <a:rPr lang="en-US" dirty="0"/>
              <a:t>- preprocessing</a:t>
            </a:r>
          </a:p>
          <a:p>
            <a:r>
              <a:rPr lang="en-US" dirty="0"/>
              <a:t>– Experimental AI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86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Process:</a:t>
            </a:r>
          </a:p>
          <a:p>
            <a:endParaRPr lang="en-US" dirty="0"/>
          </a:p>
          <a:p>
            <a:r>
              <a:rPr lang="en-US" dirty="0"/>
              <a:t>- Bulk of it is through embeddings (explained on next slide)</a:t>
            </a:r>
          </a:p>
          <a:p>
            <a:r>
              <a:rPr lang="en-US" dirty="0"/>
              <a:t>But also:</a:t>
            </a:r>
          </a:p>
          <a:p>
            <a:r>
              <a:rPr lang="en-US" dirty="0"/>
              <a:t>- preprocessing</a:t>
            </a:r>
          </a:p>
          <a:p>
            <a:r>
              <a:rPr lang="en-US" dirty="0"/>
              <a:t>– Experimental AI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11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21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86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99E7C-E967-8045-B732-AC5CA1DDE5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64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you see on a website is defined w/ the HTML – though often obliquely and via other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45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SCRAPING IS AUTOMATED EXTRACTION</a:t>
            </a:r>
          </a:p>
          <a:p>
            <a:endParaRPr lang="en-GB" dirty="0"/>
          </a:p>
          <a:p>
            <a:r>
              <a:rPr lang="en-GB" dirty="0"/>
              <a:t>At its simplest: reading HTML which browsers use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32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SCRAPING IS AUTOMATED EXTRACTION</a:t>
            </a:r>
          </a:p>
          <a:p>
            <a:endParaRPr lang="en-GB" dirty="0"/>
          </a:p>
          <a:p>
            <a:r>
              <a:rPr lang="en-GB" dirty="0"/>
              <a:t>At its simplest: reading HTML which browsers use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093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SCRAPING IS AUTOMATED EXTRACTION</a:t>
            </a:r>
          </a:p>
          <a:p>
            <a:endParaRPr lang="en-GB" dirty="0"/>
          </a:p>
          <a:p>
            <a:r>
              <a:rPr lang="en-GB" dirty="0"/>
              <a:t>At its simplest: reading HTML which browsers use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35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you see on a website is defined w/ the HTML – though often obliquely and via other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600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you see on a website is defined w/ the HTML – though often obliquely and via other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054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you see on a website is defined w/ the HTML – though often obliquely and via other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27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Josh and I are part of the Economics Observatory at the SPP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148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going from supermarket websites to a huge database of prices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570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041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782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419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458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628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1304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210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92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7747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698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59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459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69C8A5-0D95-F377-594C-70CA44D55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10353"/>
            <a:ext cx="1127835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workshop, we’ll try and scrape prices from a British retailer. We will: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32AD335-BA73-95AA-F541-FCD78D42A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7" y="2166582"/>
            <a:ext cx="4697746" cy="444445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9C5D01-11C3-38E3-7E0B-8AE3BD8339BC}"/>
              </a:ext>
            </a:extLst>
          </p:cNvPr>
          <p:cNvSpPr txBox="1">
            <a:spLocks/>
          </p:cNvSpPr>
          <p:nvPr/>
        </p:nvSpPr>
        <p:spPr>
          <a:xfrm>
            <a:off x="5281874" y="2506662"/>
            <a:ext cx="64199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Investigate the page structure with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Inspect Element 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 prices with </a:t>
            </a:r>
            <a:r>
              <a:rPr lang="en-GB" sz="2400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BeautifulSoup</a:t>
            </a: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Start to visualise the 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So, why is this useful?</a:t>
            </a:r>
          </a:p>
          <a:p>
            <a:pPr>
              <a:lnSpc>
                <a:spcPct val="150000"/>
              </a:lnSpc>
            </a:pP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97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in action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0CEB46-74AC-475A-264D-5B3E27D4B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762224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at the </a:t>
            </a:r>
            <a:r>
              <a:rPr lang="en-GB" sz="2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Economics Observatory</a:t>
            </a:r>
            <a:r>
              <a:rPr lang="en-GB" sz="2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Prices Research</a:t>
            </a:r>
            <a:r>
              <a:rPr lang="en-GB" sz="2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 we scrape 95K prices a day from 7 British supermarkets to research inflation and trade. </a:t>
            </a:r>
            <a:r>
              <a:rPr lang="en-GB" sz="2600" dirty="0">
                <a:solidFill>
                  <a:schemeClr val="bg1">
                    <a:lumMod val="6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(Davies and McEvoy, 2024; Davies and </a:t>
            </a:r>
            <a:r>
              <a:rPr lang="en-GB" sz="2600" dirty="0" err="1">
                <a:solidFill>
                  <a:schemeClr val="bg1">
                    <a:lumMod val="6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Hellings</a:t>
            </a:r>
            <a:r>
              <a:rPr lang="en-GB" sz="2600" dirty="0">
                <a:solidFill>
                  <a:schemeClr val="bg1">
                    <a:lumMod val="6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2024)</a:t>
            </a:r>
            <a:endParaRPr lang="en-GB" sz="2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 API: </a:t>
            </a:r>
            <a:r>
              <a:rPr lang="en-GB" sz="2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we’re scraping national stats agencies to build an international data API</a:t>
            </a:r>
          </a:p>
          <a:p>
            <a:pPr>
              <a:lnSpc>
                <a:spcPct val="150000"/>
              </a:lnSpc>
            </a:pPr>
            <a:endParaRPr lang="en-GB" sz="2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6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76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0047D-8EFE-2D38-99CF-EDA564409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196" y="1550582"/>
            <a:ext cx="3123613" cy="455120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1338FCD-CEE3-72DF-3536-8C5C28DFD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14882"/>
              </p:ext>
            </p:extLst>
          </p:nvPr>
        </p:nvGraphicFramePr>
        <p:xfrm>
          <a:off x="5487517" y="2515854"/>
          <a:ext cx="5331287" cy="26206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57976">
                  <a:extLst>
                    <a:ext uri="{9D8B030D-6E8A-4147-A177-3AD203B41FA5}">
                      <a16:colId xmlns:a16="http://schemas.microsoft.com/office/drawing/2014/main" val="2795421936"/>
                    </a:ext>
                  </a:extLst>
                </a:gridCol>
                <a:gridCol w="1516699">
                  <a:extLst>
                    <a:ext uri="{9D8B030D-6E8A-4147-A177-3AD203B41FA5}">
                      <a16:colId xmlns:a16="http://schemas.microsoft.com/office/drawing/2014/main" val="1929908369"/>
                    </a:ext>
                  </a:extLst>
                </a:gridCol>
                <a:gridCol w="509217">
                  <a:extLst>
                    <a:ext uri="{9D8B030D-6E8A-4147-A177-3AD203B41FA5}">
                      <a16:colId xmlns:a16="http://schemas.microsoft.com/office/drawing/2014/main" val="3589030661"/>
                    </a:ext>
                  </a:extLst>
                </a:gridCol>
                <a:gridCol w="947395">
                  <a:extLst>
                    <a:ext uri="{9D8B030D-6E8A-4147-A177-3AD203B41FA5}">
                      <a16:colId xmlns:a16="http://schemas.microsoft.com/office/drawing/2014/main" val="1932374301"/>
                    </a:ext>
                  </a:extLst>
                </a:gridCol>
              </a:tblGrid>
              <a:tr h="32195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Product Title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Category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Price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Relative price</a:t>
                      </a:r>
                    </a:p>
                  </a:txBody>
                  <a:tcPr marL="3622" marR="3622" marT="3622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22905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 Baker Street Burger Buns 6 Pack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Bakery, Bread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£1.50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£0.27/each</a:t>
                      </a:r>
                    </a:p>
                  </a:txBody>
                  <a:tcPr marL="3622" marR="3622" marT="3622" marB="0" anchor="b"/>
                </a:tc>
                <a:extLst>
                  <a:ext uri="{0D108BD9-81ED-4DB2-BD59-A6C34878D82A}">
                    <a16:rowId xmlns:a16="http://schemas.microsoft.com/office/drawing/2014/main" val="105693949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Baker Street 4 Hot Dog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Bakery, Bread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£1.60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£0.40/each</a:t>
                      </a:r>
                    </a:p>
                  </a:txBody>
                  <a:tcPr marL="3622" marR="3622" marT="3622" marB="0" anchor="b"/>
                </a:tc>
                <a:extLst>
                  <a:ext uri="{0D108BD9-81ED-4DB2-BD59-A6C34878D82A}">
                    <a16:rowId xmlns:a16="http://schemas.microsoft.com/office/drawing/2014/main" val="115771896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St Pierre 6 Brioche Burger Buns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Bakery, Bread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£2.80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£0.47/each</a:t>
                      </a:r>
                    </a:p>
                  </a:txBody>
                  <a:tcPr marL="3622" marR="3622" marT="3622" marB="0" anchor="b"/>
                </a:tc>
                <a:extLst>
                  <a:ext uri="{0D108BD9-81ED-4DB2-BD59-A6C34878D82A}">
                    <a16:rowId xmlns:a16="http://schemas.microsoft.com/office/drawing/2014/main" val="14568566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Panini 4 Pack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 Bakery, Bread Rolls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ircular Std Book" panose="020B0604020101020102" pitchFamily="34" charset="77"/>
                        <a:cs typeface="Circular Std Book" panose="020B0604020101020102" pitchFamily="34" charset="77"/>
                      </a:endParaRP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£1.20</a:t>
                      </a:r>
                    </a:p>
                  </a:txBody>
                  <a:tcPr marL="3622" marR="3622" marT="36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ircular Std Book" panose="020B0604020101020102" pitchFamily="34" charset="77"/>
                          <a:cs typeface="Circular Std Book" panose="020B0604020101020102" pitchFamily="34" charset="77"/>
                        </a:rPr>
                        <a:t>£0.30/each</a:t>
                      </a:r>
                    </a:p>
                  </a:txBody>
                  <a:tcPr marL="3622" marR="3622" marT="3622" marB="0" anchor="b"/>
                </a:tc>
                <a:extLst>
                  <a:ext uri="{0D108BD9-81ED-4DB2-BD59-A6C34878D82A}">
                    <a16:rowId xmlns:a16="http://schemas.microsoft.com/office/drawing/2014/main" val="113802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277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CA4406-E97A-6FB5-6CC5-930187BDC029}"/>
              </a:ext>
            </a:extLst>
          </p:cNvPr>
          <p:cNvSpPr txBox="1"/>
          <p:nvPr/>
        </p:nvSpPr>
        <p:spPr>
          <a:xfrm>
            <a:off x="584127" y="1322340"/>
            <a:ext cx="750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Why?</a:t>
            </a:r>
          </a:p>
        </p:txBody>
      </p:sp>
      <p:pic>
        <p:nvPicPr>
          <p:cNvPr id="4" name="Picture 3" descr="A graph of 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9A7E8BC8-51EF-51AD-8C12-1458C08C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0923"/>
            <a:ext cx="5955890" cy="428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EA941C-8FB4-54B0-4564-4FE0BC40AFA8}"/>
              </a:ext>
            </a:extLst>
          </p:cNvPr>
          <p:cNvSpPr txBox="1"/>
          <p:nvPr/>
        </p:nvSpPr>
        <p:spPr>
          <a:xfrm>
            <a:off x="7481295" y="2652886"/>
            <a:ext cx="422926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Between January 2021 and October 2023 (1003 days), food prices increased by 30%.</a:t>
            </a:r>
          </a:p>
          <a:p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r>
              <a:rPr lang="en-GB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It took 4658 days (March 2008 – Jan 2021) for </a:t>
            </a:r>
            <a:r>
              <a:rPr lang="en-GB" sz="1800" dirty="0"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food </a:t>
            </a:r>
            <a:r>
              <a:rPr lang="en-GB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prices to increase by 30% before that. </a:t>
            </a:r>
          </a:p>
          <a:p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endParaRPr lang="en-GB" dirty="0">
              <a:effectLst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1708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0EF5A3A-94FE-39FC-090C-872F2C619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15228" y="1903643"/>
            <a:ext cx="6726016" cy="41130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2D28FB-D5D1-CD86-AA7D-6D82403D68DC}"/>
              </a:ext>
            </a:extLst>
          </p:cNvPr>
          <p:cNvSpPr txBox="1"/>
          <p:nvPr/>
        </p:nvSpPr>
        <p:spPr>
          <a:xfrm>
            <a:off x="7802516" y="1903643"/>
            <a:ext cx="41998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Our sample:</a:t>
            </a:r>
            <a:endParaRPr lang="en-US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95,000 prices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18M prices since July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7 Supermarkets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&gt;80% of UK Grocery Market Share</a:t>
            </a:r>
          </a:p>
        </p:txBody>
      </p:sp>
    </p:spTree>
    <p:extLst>
      <p:ext uri="{BB962C8B-B14F-4D97-AF65-F5344CB8AC3E}">
        <p14:creationId xmlns:p14="http://schemas.microsoft.com/office/powerpoint/2010/main" val="1296546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98FA4AE-4CDB-52C5-582F-534A45110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742142"/>
            <a:ext cx="4398818" cy="4398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38718" y="1487424"/>
            <a:ext cx="85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then classify our products, bridging supermarket and CPI items: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800E2-615C-73A2-472A-46C8D779027B}"/>
              </a:ext>
            </a:extLst>
          </p:cNvPr>
          <p:cNvSpPr txBox="1"/>
          <p:nvPr/>
        </p:nvSpPr>
        <p:spPr>
          <a:xfrm>
            <a:off x="892791" y="6026346"/>
            <a:ext cx="4344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(A Supermarket System)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5A6984D-0691-9D23-1C18-64F9E6670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6467" y="1856756"/>
            <a:ext cx="4398818" cy="4398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719145-6215-4A35-7334-6B07B6FA260D}"/>
              </a:ext>
            </a:extLst>
          </p:cNvPr>
          <p:cNvSpPr txBox="1"/>
          <p:nvPr/>
        </p:nvSpPr>
        <p:spPr>
          <a:xfrm>
            <a:off x="6726467" y="6070908"/>
            <a:ext cx="4344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(The COICOP System)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103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98FA4AE-4CDB-52C5-582F-534A45110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07427" y="1742141"/>
            <a:ext cx="12144445" cy="12144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38718" y="1487424"/>
            <a:ext cx="85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then classify our products, bridging supermarket and CPI items: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5A6984D-0691-9D23-1C18-64F9E6670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6466" y="1856755"/>
            <a:ext cx="10684203" cy="1068420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59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A30820-F3D9-95C2-C162-973DD5868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18" y="1907904"/>
            <a:ext cx="8008893" cy="4612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69EAE-3E58-AD73-18E3-903886AFD2CC}"/>
              </a:ext>
            </a:extLst>
          </p:cNvPr>
          <p:cNvSpPr txBox="1"/>
          <p:nvPr/>
        </p:nvSpPr>
        <p:spPr>
          <a:xfrm>
            <a:off x="584127" y="1378612"/>
            <a:ext cx="750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LLM-driven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41396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38718" y="1487424"/>
            <a:ext cx="85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can investigate the pricing structures and strategies:</a:t>
            </a: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96F993-D18A-CF1A-223E-B7F691E03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09791" y="2103028"/>
            <a:ext cx="4802220" cy="414949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B4AEDB2-FFE7-83D2-616C-4B397C016ED1}"/>
              </a:ext>
            </a:extLst>
          </p:cNvPr>
          <p:cNvGrpSpPr/>
          <p:nvPr/>
        </p:nvGrpSpPr>
        <p:grpSpPr>
          <a:xfrm>
            <a:off x="6051851" y="2570206"/>
            <a:ext cx="5513710" cy="2665817"/>
            <a:chOff x="612260" y="1797752"/>
            <a:chExt cx="6179239" cy="289796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61BC78-46C7-7FC1-5F1C-5042C4BD943C}"/>
                </a:ext>
              </a:extLst>
            </p:cNvPr>
            <p:cNvGrpSpPr/>
            <p:nvPr/>
          </p:nvGrpSpPr>
          <p:grpSpPr>
            <a:xfrm>
              <a:off x="612260" y="1804315"/>
              <a:ext cx="6179239" cy="2891399"/>
              <a:chOff x="612260" y="1804315"/>
              <a:chExt cx="6179239" cy="289139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BB06357-F46A-5513-5F88-D2995964E6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103" t="11030" r="103" b="14283"/>
              <a:stretch/>
            </p:blipFill>
            <p:spPr>
              <a:xfrm>
                <a:off x="612260" y="1941195"/>
                <a:ext cx="6179239" cy="2754519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E32DEDB-49F9-2DEC-64EB-8E56B2B7EB33}"/>
                  </a:ext>
                </a:extLst>
              </p:cNvPr>
              <p:cNvSpPr/>
              <p:nvPr/>
            </p:nvSpPr>
            <p:spPr>
              <a:xfrm>
                <a:off x="2162287" y="1861073"/>
                <a:ext cx="484094" cy="3012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ircular Std Book" panose="020B0604020101020102" pitchFamily="34" charset="77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2A9DA7A-B02B-9217-E7AD-2FF3A0D216A0}"/>
                  </a:ext>
                </a:extLst>
              </p:cNvPr>
              <p:cNvSpPr/>
              <p:nvPr/>
            </p:nvSpPr>
            <p:spPr>
              <a:xfrm>
                <a:off x="5111675" y="1804315"/>
                <a:ext cx="643665" cy="3012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ircular Std Book" panose="020B0604020101020102" pitchFamily="34" charset="7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A1DB88-7AF1-DC59-AA71-6F5C7A266C49}"/>
                </a:ext>
              </a:extLst>
            </p:cNvPr>
            <p:cNvSpPr txBox="1"/>
            <p:nvPr/>
          </p:nvSpPr>
          <p:spPr>
            <a:xfrm>
              <a:off x="1126128" y="1797752"/>
              <a:ext cx="13615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Store A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D7BAAF-D08D-270E-8FF9-B08A8E949765}"/>
                </a:ext>
              </a:extLst>
            </p:cNvPr>
            <p:cNvSpPr txBox="1"/>
            <p:nvPr/>
          </p:nvSpPr>
          <p:spPr>
            <a:xfrm>
              <a:off x="4166777" y="1804315"/>
              <a:ext cx="13615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Store B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10DA68-3306-44C5-BECA-03C34E30E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265" t="87254" r="35360" b="8599"/>
            <a:stretch/>
          </p:blipFill>
          <p:spPr>
            <a:xfrm>
              <a:off x="1305504" y="2107039"/>
              <a:ext cx="1629783" cy="15297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BD19F2-C537-9A58-7928-C4C6DF6C3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265" t="87254" r="35360" b="8599"/>
            <a:stretch/>
          </p:blipFill>
          <p:spPr>
            <a:xfrm>
              <a:off x="4365996" y="2148272"/>
              <a:ext cx="1629783" cy="152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887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742956" y="1944623"/>
            <a:ext cx="532959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And uncover novel behaviour:</a:t>
            </a:r>
          </a:p>
          <a:p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Prop Prices</a:t>
            </a:r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: Supermarkets keeping near duplicates for legal compliance</a:t>
            </a:r>
          </a:p>
          <a:p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Shifts towards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loyalty pricing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F4C245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Large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adjustment days </a:t>
            </a:r>
            <a:r>
              <a:rPr lang="en-GB" dirty="0">
                <a:latin typeface="Circular Std Book" panose="020B0604020101020102" pitchFamily="34" charset="77"/>
                <a:cs typeface="Circular Std Book" panose="020B0604020101020102" pitchFamily="34" charset="77"/>
              </a:rPr>
              <a:t>where many prices change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 descr="A graph of apple juice&#10;&#10;Description automatically generated">
            <a:extLst>
              <a:ext uri="{FF2B5EF4-FFF2-40B4-BE49-F238E27FC236}">
                <a16:creationId xmlns:a16="http://schemas.microsoft.com/office/drawing/2014/main" id="{AB5E5023-CCAD-2ECD-1361-FD46BF939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5"/>
          <a:stretch/>
        </p:blipFill>
        <p:spPr>
          <a:xfrm>
            <a:off x="584127" y="1665643"/>
            <a:ext cx="5698217" cy="457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6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Week 9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7A026A-8818-DA66-B4AD-610C329C40D1}"/>
              </a:ext>
            </a:extLst>
          </p:cNvPr>
          <p:cNvSpPr txBox="1"/>
          <p:nvPr/>
        </p:nvSpPr>
        <p:spPr>
          <a:xfrm>
            <a:off x="798580" y="4427340"/>
            <a:ext cx="6096000" cy="1096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Economics Observatory, SPP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Finn McEvoy  </a:t>
            </a:r>
            <a:r>
              <a:rPr lang="en-GB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| Data Researcher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Josh </a:t>
            </a:r>
            <a:r>
              <a:rPr lang="en-GB" dirty="0" err="1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Hellings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 </a:t>
            </a:r>
            <a:r>
              <a:rPr lang="en-GB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| Data Researcher</a:t>
            </a:r>
          </a:p>
        </p:txBody>
      </p:sp>
    </p:spTree>
    <p:extLst>
      <p:ext uri="{BB962C8B-B14F-4D97-AF65-F5344CB8AC3E}">
        <p14:creationId xmlns:p14="http://schemas.microsoft.com/office/powerpoint/2010/main" val="137464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544F97-BFC5-E557-994E-BFDCCCAD1194}"/>
              </a:ext>
            </a:extLst>
          </p:cNvPr>
          <p:cNvSpPr txBox="1"/>
          <p:nvPr/>
        </p:nvSpPr>
        <p:spPr>
          <a:xfrm>
            <a:off x="6742956" y="1944623"/>
            <a:ext cx="532959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And investigate trade: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Extracting countries of origin from descriptions</a:t>
            </a:r>
          </a:p>
          <a:p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Looking at regional delicacies (PDO products)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40C28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Calculating source-specific inflation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40C28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038FA0-6A12-67C4-9CFD-1B084C23C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81" y="1854493"/>
            <a:ext cx="5592510" cy="314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95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9B3CDA0-CAB9-F778-029F-064BC56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122B39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Prices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36A18A-F641-B467-2869-F37518A49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7" y="1469876"/>
            <a:ext cx="6158829" cy="45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445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69C8A5-0D95-F377-594C-70CA44D55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10353"/>
            <a:ext cx="1127835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workshop, we’ll try and scrape prices from a British retailer. </a:t>
            </a: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32AD335-BA73-95AA-F541-FCD78D42A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7" y="2166582"/>
            <a:ext cx="4697746" cy="44444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3027F-2B0A-5D32-AD7B-60D6179F0A4B}"/>
              </a:ext>
            </a:extLst>
          </p:cNvPr>
          <p:cNvSpPr txBox="1">
            <a:spLocks/>
          </p:cNvSpPr>
          <p:nvPr/>
        </p:nvSpPr>
        <p:spPr>
          <a:xfrm>
            <a:off x="5689514" y="3068184"/>
            <a:ext cx="63953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Open </a:t>
            </a:r>
            <a:r>
              <a:rPr lang="en-GB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Scraping.ipynb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tinyurl.com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/2xw9tdus</a:t>
            </a:r>
          </a:p>
        </p:txBody>
      </p:sp>
    </p:spTree>
    <p:extLst>
      <p:ext uri="{BB962C8B-B14F-4D97-AF65-F5344CB8AC3E}">
        <p14:creationId xmlns:p14="http://schemas.microsoft.com/office/powerpoint/2010/main" val="2504448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BD00-ED9D-E3C2-0E7D-7D12ED587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3043D269-1F4C-32FD-7D77-F315A9457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12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67500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 we scraped prices from Marks and </a:t>
            </a: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Spencers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by: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Requesting HTML with the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Requests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module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Extracting data with </a:t>
            </a:r>
            <a:r>
              <a:rPr lang="en-GB" dirty="0" err="1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BeautifulSoup</a:t>
            </a:r>
            <a:endParaRPr lang="en-GB" dirty="0">
              <a:solidFill>
                <a:schemeClr val="accent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data with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Pandas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most modern websites is more complicated!</a:t>
            </a:r>
            <a:endParaRPr lang="en-GB" dirty="0">
              <a:solidFill>
                <a:schemeClr val="accent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926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It gets more complicated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6" y="1867500"/>
            <a:ext cx="1179734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Most modern websites are more difficult: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Some require interaction (e.g.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infinite scroll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w/ JavaScript)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Some load data with JavaScript on the page </a:t>
            </a:r>
            <a:endParaRPr lang="en-GB" dirty="0">
              <a:solidFill>
                <a:schemeClr val="accent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Some verify the browser (e.g.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Captchas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and verification code)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This means you can’t always rely on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Requests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only. </a:t>
            </a:r>
            <a:endParaRPr lang="en-GB" dirty="0">
              <a:solidFill>
                <a:schemeClr val="accent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178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Where to go from here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6" y="1867500"/>
            <a:ext cx="1179734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 you want to try more scraping: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Selenium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lets you control a real browser – much harder to block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automating and controlling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proxies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– avoid requests from 1 </a:t>
            </a: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ip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Examine closely websites’ structure. How do they </a:t>
            </a:r>
            <a:r>
              <a:rPr lang="en-GB" dirty="0">
                <a:solidFill>
                  <a:schemeClr val="accent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request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data?</a:t>
            </a:r>
          </a:p>
        </p:txBody>
      </p:sp>
    </p:spTree>
    <p:extLst>
      <p:ext uri="{BB962C8B-B14F-4D97-AF65-F5344CB8AC3E}">
        <p14:creationId xmlns:p14="http://schemas.microsoft.com/office/powerpoint/2010/main" val="2920796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BD00-ED9D-E3C2-0E7D-7D12ED587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3043D269-1F4C-32FD-7D77-F315A9457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9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948" y="1174985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when we’re lucky: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BAAFC-43B6-0B65-AD01-DE64F33CE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242" y="1867164"/>
            <a:ext cx="2274427" cy="3339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5283C9-6C44-263A-DC84-74C240B7B8D7}"/>
              </a:ext>
            </a:extLst>
          </p:cNvPr>
          <p:cNvSpPr txBox="1"/>
          <p:nvPr/>
        </p:nvSpPr>
        <p:spPr>
          <a:xfrm>
            <a:off x="2415252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Structured Files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Excel, CSV, JSON)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C919ED-46EA-B5CA-184E-0ED04283687F}"/>
              </a:ext>
            </a:extLst>
          </p:cNvPr>
          <p:cNvGrpSpPr/>
          <p:nvPr/>
        </p:nvGrpSpPr>
        <p:grpSpPr>
          <a:xfrm>
            <a:off x="7252505" y="1867164"/>
            <a:ext cx="2095417" cy="3168501"/>
            <a:chOff x="2376222" y="1600256"/>
            <a:chExt cx="2095554" cy="32458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E92B97-3799-5144-4E86-3EB6F1767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6222" y="1600256"/>
              <a:ext cx="2095554" cy="11875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1B70F0F-7B86-350B-925D-A25082F16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6222" y="2787806"/>
              <a:ext cx="2095417" cy="96917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ACD980-D255-FCB1-E4AB-BAD7C394CA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7781"/>
            <a:stretch/>
          </p:blipFill>
          <p:spPr>
            <a:xfrm>
              <a:off x="2376222" y="3756984"/>
              <a:ext cx="2095417" cy="108911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9D58287-295D-CD0F-421C-CCC817578FDD}"/>
              </a:ext>
            </a:extLst>
          </p:cNvPr>
          <p:cNvSpPr txBox="1"/>
          <p:nvPr/>
        </p:nvSpPr>
        <p:spPr>
          <a:xfrm>
            <a:off x="7327851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APIs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(e.g. ONS, ECO, FRED)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F2871-0B90-4B32-B09B-E19AB26BD31B}"/>
              </a:ext>
            </a:extLst>
          </p:cNvPr>
          <p:cNvSpPr txBox="1"/>
          <p:nvPr/>
        </p:nvSpPr>
        <p:spPr>
          <a:xfrm>
            <a:off x="2365072" y="5727844"/>
            <a:ext cx="7058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But what do we do when the data we want isn’t available?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8748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948" y="1174985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800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What if we want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5181C-1497-20FE-AA72-9A66FD47D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62" y="2112923"/>
            <a:ext cx="3341982" cy="37858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7934C1-3CE3-1772-EAB0-B30D5C643A69}"/>
              </a:ext>
            </a:extLst>
          </p:cNvPr>
          <p:cNvSpPr txBox="1"/>
          <p:nvPr/>
        </p:nvSpPr>
        <p:spPr>
          <a:xfrm>
            <a:off x="1274262" y="5863750"/>
            <a:ext cx="3264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Data from Wikipedia?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F19D16-F475-2D8D-51F1-BEF060B38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590" y="2117240"/>
            <a:ext cx="3079147" cy="37925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8F97CA-40FB-B51F-D09C-74E07DDAF2E9}"/>
              </a:ext>
            </a:extLst>
          </p:cNvPr>
          <p:cNvSpPr txBox="1"/>
          <p:nvPr/>
        </p:nvSpPr>
        <p:spPr>
          <a:xfrm>
            <a:off x="4678524" y="5909759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News and Media?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69305A-104A-0E02-BE83-3ADF5BECA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524" y="2111714"/>
            <a:ext cx="3216066" cy="38332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23726E-264A-8F58-78AB-015E00979ABE}"/>
              </a:ext>
            </a:extLst>
          </p:cNvPr>
          <p:cNvSpPr txBox="1"/>
          <p:nvPr/>
        </p:nvSpPr>
        <p:spPr>
          <a:xfrm>
            <a:off x="7894590" y="5909759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prstClr val="white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Prices from Supermarkets?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006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762224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extraction of data from websites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HTML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find data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pages generated on-the-fly with JavaScript.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Hard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Only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zombie browser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works, and only in some cases.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53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762224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GB" dirty="0">
                <a:solidFill>
                  <a:srgbClr val="36B7B4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extraction of data from websites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</a:t>
            </a:r>
            <a:r>
              <a:rPr lang="en-GB" dirty="0">
                <a:solidFill>
                  <a:srgbClr val="36B7B4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HTML 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find data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pages generated on-the-fly with JavaScript.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20CDB8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Hard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Only </a:t>
            </a:r>
            <a:r>
              <a:rPr lang="en-GB" dirty="0">
                <a:solidFill>
                  <a:srgbClr val="F4C245">
                    <a:alpha val="17773"/>
                  </a:srgb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zombie browser </a:t>
            </a:r>
            <a:r>
              <a:rPr lang="en-GB" dirty="0">
                <a:solidFill>
                  <a:schemeClr val="bg1">
                    <a:alpha val="17773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works, and only in some cases.</a:t>
            </a:r>
            <a:endParaRPr lang="en-GB" dirty="0">
              <a:solidFill>
                <a:srgbClr val="F4C245">
                  <a:alpha val="17773"/>
                </a:srgb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831504-4D69-065B-6F64-16F137D3CAB7}"/>
              </a:ext>
            </a:extLst>
          </p:cNvPr>
          <p:cNvSpPr txBox="1">
            <a:spLocks/>
          </p:cNvSpPr>
          <p:nvPr/>
        </p:nvSpPr>
        <p:spPr>
          <a:xfrm>
            <a:off x="584127" y="1772304"/>
            <a:ext cx="114459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5721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HTML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(Almost) all the data displayed on websites is found in the HTML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can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by searching the HTML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is defined in the HTML, we just have to find it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94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HTML: a primer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69C8A5-0D95-F377-594C-70CA44D55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10353"/>
            <a:ext cx="1016965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you see on a website is contained in the HTML: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&lt;tags&gt; 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define elements on the page (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&lt;h1&gt;, &lt;p&gt;, &lt;</a:t>
            </a:r>
            <a:r>
              <a:rPr lang="en-GB" sz="2400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img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&gt;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Tags have attributes (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id, class, </a:t>
            </a:r>
            <a:r>
              <a:rPr lang="en-GB" sz="2400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src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 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used to define, identify and style them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A292F2-6B75-01C5-38A4-B615F48EE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83" y="4045780"/>
            <a:ext cx="8888723" cy="228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HTML: a primer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584D2-64C0-FAE4-7CF7-BC17EB32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27" y="1281869"/>
            <a:ext cx="5558163" cy="5307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72DF5D-3FB5-388C-F9D0-671F559E7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02" y="2951918"/>
            <a:ext cx="5134539" cy="132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85202"/>
      </p:ext>
    </p:extLst>
  </p:cSld>
  <p:clrMapOvr>
    <a:masterClrMapping/>
  </p:clrMapOvr>
</p:sld>
</file>

<file path=ppt/theme/theme1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2975</TotalTime>
  <Words>1083</Words>
  <Application>Microsoft Macintosh PowerPoint</Application>
  <PresentationFormat>Widescreen</PresentationFormat>
  <Paragraphs>199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Circular Std Book</vt:lpstr>
      <vt:lpstr>Times New Roman</vt:lpstr>
      <vt:lpstr>5_Custom Design</vt:lpstr>
      <vt:lpstr>Office Theme</vt:lpstr>
      <vt:lpstr>PowerPoint Presentation</vt:lpstr>
      <vt:lpstr>Week 9. Data scraping </vt:lpstr>
      <vt:lpstr>Data.</vt:lpstr>
      <vt:lpstr>Data.</vt:lpstr>
      <vt:lpstr>Scraping.</vt:lpstr>
      <vt:lpstr>Scraping.</vt:lpstr>
      <vt:lpstr>Parsing HTML.</vt:lpstr>
      <vt:lpstr>HTML: a primer.</vt:lpstr>
      <vt:lpstr>HTML: a primer.</vt:lpstr>
      <vt:lpstr>Today.</vt:lpstr>
      <vt:lpstr>Scraping in action.</vt:lpstr>
      <vt:lpstr>Scraping Prices.</vt:lpstr>
      <vt:lpstr>Scraping Prices.</vt:lpstr>
      <vt:lpstr>Scraping Prices.</vt:lpstr>
      <vt:lpstr>Scraping Prices.</vt:lpstr>
      <vt:lpstr>Scraping Prices.</vt:lpstr>
      <vt:lpstr>Scraping Prices.</vt:lpstr>
      <vt:lpstr>Scraping Prices.</vt:lpstr>
      <vt:lpstr>Scraping Prices.</vt:lpstr>
      <vt:lpstr>Scraping Prices.</vt:lpstr>
      <vt:lpstr>Scraping Prices.</vt:lpstr>
      <vt:lpstr>Code-along.</vt:lpstr>
      <vt:lpstr>PowerPoint Presentation</vt:lpstr>
      <vt:lpstr>Today.</vt:lpstr>
      <vt:lpstr>It gets more complicated...</vt:lpstr>
      <vt:lpstr>Where to go from here.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Finn McEvoy</cp:lastModifiedBy>
  <cp:revision>86</cp:revision>
  <dcterms:created xsi:type="dcterms:W3CDTF">2021-07-20T09:12:48Z</dcterms:created>
  <dcterms:modified xsi:type="dcterms:W3CDTF">2024-03-13T11:48:04Z</dcterms:modified>
</cp:coreProperties>
</file>